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7" r:id="rId2"/>
    <p:sldMasterId id="2147483710" r:id="rId3"/>
    <p:sldMasterId id="2147483723" r:id="rId4"/>
  </p:sldMasterIdLst>
  <p:notesMasterIdLst>
    <p:notesMasterId r:id="rId12"/>
  </p:notesMasterIdLst>
  <p:handoutMasterIdLst>
    <p:handoutMasterId r:id="rId13"/>
  </p:handoutMasterIdLst>
  <p:sldIdLst>
    <p:sldId id="404" r:id="rId5"/>
    <p:sldId id="405" r:id="rId6"/>
    <p:sldId id="406" r:id="rId7"/>
    <p:sldId id="407" r:id="rId8"/>
    <p:sldId id="408" r:id="rId9"/>
    <p:sldId id="409" r:id="rId10"/>
    <p:sldId id="410" r:id="rId11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66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0"/>
    <a:srgbClr val="0066CC"/>
    <a:srgbClr val="0033CC"/>
    <a:srgbClr val="33A62A"/>
    <a:srgbClr val="00CC00"/>
    <a:srgbClr val="E7FFE8"/>
    <a:srgbClr val="E2AC00"/>
    <a:srgbClr val="CCCC00"/>
    <a:srgbClr val="00CC66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566" autoAdjust="0"/>
    <p:restoredTop sz="94518" autoAdjust="0"/>
  </p:normalViewPr>
  <p:slideViewPr>
    <p:cSldViewPr>
      <p:cViewPr>
        <p:scale>
          <a:sx n="80" d="100"/>
          <a:sy n="80" d="100"/>
        </p:scale>
        <p:origin x="-954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1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Times New Roman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fld id="{B11B8FDE-251F-4850-97C2-8F5AE74A648A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78840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hu-H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hu-H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2" tIns="46692" rIns="93382" bIns="46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endParaRPr lang="hu-HU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1" tIns="0" rIns="19321" bIns="0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B7C1CA10-ADB6-4BED-9ED4-A0784DA8DFB4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74350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2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800" b="1" i="1" dirty="0" smtClean="0"/>
              <a:t>Projekt támogatója a MOL Gyermekgyógyító</a:t>
            </a:r>
            <a:r>
              <a:rPr lang="hu-HU" sz="800" b="1" i="1" baseline="0" dirty="0" smtClean="0"/>
              <a:t> Programja</a:t>
            </a:r>
            <a:endParaRPr lang="hu-HU" sz="800" b="1" i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1CA10-ADB6-4BED-9ED4-A0784DA8DFB4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543800" cy="194421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804-ACEA-4B44-9739-5DE6BE3868E2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9F4C-746F-4F2B-854F-211E3E73A9A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152-23DA-476B-8BBB-CBF55A1C11A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543800" cy="194421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804-ACEA-4B44-9739-5DE6BE3868E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34648522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48AF-02A9-4B3E-B65A-0DFC97508DD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373560721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42D-60D7-4B12-9EFE-ADAD3319698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66918763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211F-5B31-4970-9758-96135014B12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71383925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7B24-1021-477D-A7D1-22614B1609C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02426614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0692-7A28-45BF-972C-7460DCAD918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07735464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76A8-232A-4535-A976-ABCEF9FF116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39521218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876F-09E7-4264-9F09-DCA1E5E2AC42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186191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48AF-02A9-4B3E-B65A-0DFC97508DDE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02ACD-991A-47FE-B150-10448E05160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24494263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9F4C-746F-4F2B-854F-211E3E73A9A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7435354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152-23DA-476B-8BBB-CBF55A1C11A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95539710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6191250" cy="5334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42988" y="1628775"/>
            <a:ext cx="3487737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3125" y="1628775"/>
            <a:ext cx="3489325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fld id="{EB8B93B8-B82E-4FCD-97F0-A606DA92D708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17853882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543800" cy="194421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804-ACEA-4B44-9739-5DE6BE3868E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240901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48AF-02A9-4B3E-B65A-0DFC97508DD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4897694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42D-60D7-4B12-9EFE-ADAD3319698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7518661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211F-5B31-4970-9758-96135014B12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35234713"/>
      </p:ext>
    </p:extLst>
  </p:cSld>
  <p:clrMapOvr>
    <a:masterClrMapping/>
  </p:clrMapOvr>
  <p:transition spd="slow">
    <p:strips dir="r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7B24-1021-477D-A7D1-22614B1609C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12074378"/>
      </p:ext>
    </p:extLst>
  </p:cSld>
  <p:clrMapOvr>
    <a:masterClrMapping/>
  </p:clrMapOvr>
  <p:transition spd="slow">
    <p:strips dir="r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0692-7A28-45BF-972C-7460DCAD918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56676980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42D-60D7-4B12-9EFE-ADAD33196984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76A8-232A-4535-A976-ABCEF9FF116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21205638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876F-09E7-4264-9F09-DCA1E5E2AC42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8658021"/>
      </p:ext>
    </p:extLst>
  </p:cSld>
  <p:clrMapOvr>
    <a:masterClrMapping/>
  </p:clrMapOvr>
  <p:transition spd="slow">
    <p:strips dir="r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02ACD-991A-47FE-B150-10448E05160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99449385"/>
      </p:ext>
    </p:extLst>
  </p:cSld>
  <p:clrMapOvr>
    <a:masterClrMapping/>
  </p:clrMapOvr>
  <p:transition spd="slow">
    <p:strips dir="r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9F4C-746F-4F2B-854F-211E3E73A9A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23925086"/>
      </p:ext>
    </p:extLst>
  </p:cSld>
  <p:clrMapOvr>
    <a:masterClrMapping/>
  </p:clrMapOvr>
  <p:transition spd="slow">
    <p:strips dir="rd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152-23DA-476B-8BBB-CBF55A1C11A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90706670"/>
      </p:ext>
    </p:extLst>
  </p:cSld>
  <p:clrMapOvr>
    <a:masterClrMapping/>
  </p:clrMapOvr>
  <p:transition spd="slow">
    <p:strips dir="rd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6191250" cy="5334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42988" y="1628775"/>
            <a:ext cx="3487737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3125" y="1628775"/>
            <a:ext cx="3489325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fld id="{EB8B93B8-B82E-4FCD-97F0-A606DA92D708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77672454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543800" cy="194421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4804-ACEA-4B44-9739-5DE6BE3868E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90709394"/>
      </p:ext>
    </p:extLst>
  </p:cSld>
  <p:clrMapOvr>
    <a:masterClrMapping/>
  </p:clrMapOvr>
  <p:transition spd="slow">
    <p:strips dir="rd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648AF-02A9-4B3E-B65A-0DFC97508DD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373598033"/>
      </p:ext>
    </p:extLst>
  </p:cSld>
  <p:clrMapOvr>
    <a:masterClrMapping/>
  </p:clrMapOvr>
  <p:transition spd="slow">
    <p:strips dir="rd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0742D-60D7-4B12-9EFE-ADAD3319698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695289102"/>
      </p:ext>
    </p:extLst>
  </p:cSld>
  <p:clrMapOvr>
    <a:masterClrMapping/>
  </p:clrMapOvr>
  <p:transition spd="slow">
    <p:strips dir="rd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211F-5B31-4970-9758-96135014B12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42026456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0211F-5B31-4970-9758-96135014B122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7B24-1021-477D-A7D1-22614B1609C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20710439"/>
      </p:ext>
    </p:extLst>
  </p:cSld>
  <p:clrMapOvr>
    <a:masterClrMapping/>
  </p:clrMapOvr>
  <p:transition spd="slow">
    <p:strips dir="rd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0692-7A28-45BF-972C-7460DCAD918F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136402372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76A8-232A-4535-A976-ABCEF9FF1162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52739812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876F-09E7-4264-9F09-DCA1E5E2AC42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0185756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02ACD-991A-47FE-B150-10448E05160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88713762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99F4C-746F-4F2B-854F-211E3E73A9A6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6785905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34152-23DA-476B-8BBB-CBF55A1C11A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96320379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6191250" cy="5334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42988" y="1628775"/>
            <a:ext cx="3487737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83125" y="1628775"/>
            <a:ext cx="3489325" cy="446405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838200" y="6248400"/>
            <a:ext cx="26670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3886200" cy="304800"/>
          </a:xfrm>
        </p:spPr>
        <p:txBody>
          <a:bodyPr/>
          <a:lstStyle>
            <a:lvl1pPr>
              <a:defRPr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43800" y="6248400"/>
            <a:ext cx="685800" cy="304800"/>
          </a:xfrm>
        </p:spPr>
        <p:txBody>
          <a:bodyPr/>
          <a:lstStyle>
            <a:lvl1pPr>
              <a:defRPr/>
            </a:lvl1pPr>
          </a:lstStyle>
          <a:p>
            <a:fld id="{EB8B93B8-B82E-4FCD-97F0-A606DA92D708}" type="slidenum">
              <a:rPr lang="hu-HU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51213149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57B24-1021-477D-A7D1-22614B1609CA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D0692-7A28-45BF-972C-7460DCAD918F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76A8-232A-4535-A976-ABCEF9FF1162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9876F-09E7-4264-9F09-DCA1E5E2AC42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302ACD-991A-47FE-B150-10448E05160B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83954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985088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EC7F23-DA7F-4562-A597-4E5033CFA73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d"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E2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83954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002104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EC7F23-DA7F-4562-A597-4E5033CFA73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3241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ransition spd="slow">
    <p:strips dir="rd"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rgbClr val="E2AC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83954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002104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EC7F23-DA7F-4562-A597-4E5033CFA73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31346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ransition spd="slow">
    <p:strips dir="rd"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rgbClr val="00008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839544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002104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FEC7F23-DA7F-4562-A597-4E5033CFA73A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15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ransition spd="slow">
    <p:strips dir="rd"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rgbClr val="00CC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2699792" y="4286256"/>
            <a:ext cx="6444208" cy="6480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rgbClr val="75E375"/>
              </a:gs>
              <a:gs pos="100000">
                <a:srgbClr val="00CC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699792" y="3643314"/>
            <a:ext cx="6444208" cy="64807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rgbClr val="8383C1"/>
              </a:gs>
              <a:gs pos="100000">
                <a:srgbClr val="00008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699792" y="3071810"/>
            <a:ext cx="6444208" cy="648072"/>
          </a:xfrm>
          <a:prstGeom prst="rect">
            <a:avLst/>
          </a:prstGeom>
          <a:gradFill flip="none" rotWithShape="1">
            <a:gsLst>
              <a:gs pos="70000">
                <a:srgbClr val="FFDD77"/>
              </a:gs>
              <a:gs pos="0">
                <a:schemeClr val="bg1"/>
              </a:gs>
              <a:gs pos="100000">
                <a:srgbClr val="FFC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2699792" y="2428868"/>
            <a:ext cx="6444208" cy="648072"/>
          </a:xfrm>
          <a:prstGeom prst="rect">
            <a:avLst/>
          </a:prstGeom>
          <a:gradFill flip="none" rotWithShape="1">
            <a:gsLst>
              <a:gs pos="70000">
                <a:srgbClr val="FF8888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0100" y="500042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8960" y="2428868"/>
            <a:ext cx="6945040" cy="4429132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</a:pPr>
            <a:endParaRPr lang="hu-HU" sz="16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hu-HU" sz="1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„Helló barátom!" - közösségi szolgálatra felkészítő tréning sorozat</a:t>
            </a:r>
            <a:endParaRPr lang="hu-HU" sz="1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endParaRPr lang="hu-HU" sz="16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hu-HU" sz="1600" b="1" i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hu-H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„</a:t>
            </a:r>
            <a:r>
              <a:rPr lang="fi-FI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Tanévzáró Suli – Buli</a:t>
            </a:r>
            <a:r>
              <a:rPr lang="hu-H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lnSpc>
                <a:spcPct val="80000"/>
              </a:lnSpc>
            </a:pPr>
            <a:endParaRPr lang="hu-HU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„Helló nyár, helló barátom!” - komplex nyári vakáció </a:t>
            </a:r>
          </a:p>
          <a:p>
            <a:pPr>
              <a:lnSpc>
                <a:spcPct val="80000"/>
              </a:lnSpc>
            </a:pPr>
            <a:endParaRPr lang="hu-HU" sz="16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hu-H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„Viszlát barátom!” – érzékenyítő tréning  nap                  </a:t>
            </a: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2714612" y="4929198"/>
            <a:ext cx="6429388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i="1" dirty="0" smtClean="0">
                <a:solidFill>
                  <a:schemeClr val="tx1"/>
                </a:solidFill>
              </a:rPr>
              <a:t>       „KÖSZ barátom!” – záró rendezvény</a:t>
            </a:r>
            <a:endParaRPr lang="hu-HU" sz="1600" b="1" i="1" dirty="0">
              <a:solidFill>
                <a:schemeClr val="tx1"/>
              </a:solidFill>
            </a:endParaRPr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14290"/>
            <a:ext cx="1080000" cy="1019368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285728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428604"/>
            <a:ext cx="550072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b="1" dirty="0" smtClean="0">
                <a:solidFill>
                  <a:srgbClr val="000080"/>
                </a:solidFill>
              </a:rPr>
              <a:t/>
            </a:r>
            <a:br>
              <a:rPr lang="hu-HU" b="1" dirty="0" smtClean="0">
                <a:solidFill>
                  <a:srgbClr val="000080"/>
                </a:solidFill>
              </a:rPr>
            </a:br>
            <a: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i="1" dirty="0" smtClean="0"/>
          </a:p>
          <a:p>
            <a:endParaRPr lang="hu-HU" b="1" i="1" dirty="0" smtClean="0"/>
          </a:p>
          <a:p>
            <a:endParaRPr lang="hu-HU" b="1" i="1" dirty="0" smtClean="0"/>
          </a:p>
          <a:p>
            <a:endParaRPr lang="hu-HU" b="1" i="1" dirty="0" smtClean="0"/>
          </a:p>
          <a:p>
            <a:endParaRPr lang="hu-HU" b="1" i="1" dirty="0" smtClean="0"/>
          </a:p>
          <a:p>
            <a:endParaRPr lang="hu-HU" b="1" i="1" dirty="0" smtClean="0"/>
          </a:p>
          <a:p>
            <a:r>
              <a:rPr lang="hu-HU" b="1" i="1" dirty="0" smtClean="0"/>
              <a:t>                  </a:t>
            </a:r>
            <a:r>
              <a:rPr lang="hu-HU" sz="1200" b="1" i="1" dirty="0" smtClean="0"/>
              <a:t>A projekt  támogatója </a:t>
            </a:r>
            <a:endParaRPr lang="hu-HU" sz="1200" dirty="0"/>
          </a:p>
        </p:txBody>
      </p:sp>
      <p:pic>
        <p:nvPicPr>
          <p:cNvPr id="1027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57166"/>
            <a:ext cx="792000" cy="747536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14290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5"/>
            <a:ext cx="77153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i="1" dirty="0" smtClean="0">
              <a:solidFill>
                <a:srgbClr val="000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b="1" i="1" dirty="0" smtClean="0">
                <a:solidFill>
                  <a:srgbClr val="000080"/>
                </a:solidFill>
              </a:rPr>
              <a:t>Projekt támogatója</a:t>
            </a: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b="1" i="1" dirty="0" smtClean="0">
                <a:solidFill>
                  <a:srgbClr val="000080"/>
                </a:solidFill>
              </a:rPr>
              <a:t> </a:t>
            </a:r>
            <a:r>
              <a:rPr lang="hu-HU" sz="1400" b="1" dirty="0" smtClean="0">
                <a:solidFill>
                  <a:srgbClr val="000080"/>
                </a:solidFill>
              </a:rPr>
              <a:t>Új Európa Alapítvány KÖSZ! Program 2015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1600" b="1" i="1" dirty="0" smtClean="0">
                <a:solidFill>
                  <a:srgbClr val="000080"/>
                </a:solidFill>
              </a:rPr>
              <a:t>Projekt megvalósítás ideje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r>
              <a:rPr lang="hu-HU" sz="1400" b="1" dirty="0" smtClean="0">
                <a:solidFill>
                  <a:srgbClr val="000080"/>
                </a:solidFill>
              </a:rPr>
              <a:t>2016. április 1.- 2016. szeptember 30. 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1600" b="1" i="1" dirty="0" smtClean="0">
                <a:solidFill>
                  <a:srgbClr val="000080"/>
                </a:solidFill>
              </a:rPr>
              <a:t>Projekt gazda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r>
              <a:rPr lang="hu-HU" sz="1400" b="1" dirty="0" smtClean="0">
                <a:solidFill>
                  <a:srgbClr val="000080"/>
                </a:solidFill>
              </a:rPr>
              <a:t>„Az Értelmes Életért” – Alapítvány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u-HU" sz="1600" b="1" i="1" dirty="0" smtClean="0">
                <a:solidFill>
                  <a:srgbClr val="000080"/>
                </a:solidFill>
              </a:rPr>
              <a:t>Partner intézmény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r>
              <a:rPr lang="hu-HU" sz="1400" b="1" dirty="0" smtClean="0">
                <a:solidFill>
                  <a:srgbClr val="000080"/>
                </a:solidFill>
              </a:rPr>
              <a:t>Tiszaparti Római Katolikus Általános Iskola és Gimnázium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pic>
        <p:nvPicPr>
          <p:cNvPr id="11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357166"/>
            <a:ext cx="953535" cy="900000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285728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4"/>
            <a:ext cx="814393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b="1" i="1" dirty="0" smtClean="0">
                <a:solidFill>
                  <a:srgbClr val="000080"/>
                </a:solidFill>
              </a:rPr>
              <a:t>Projekt  célja</a:t>
            </a:r>
          </a:p>
          <a:p>
            <a:r>
              <a:rPr lang="hu-HU" dirty="0" smtClean="0"/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Integrált közösségépítő tevékenység elindítása, mely később fenntartható módon, az önkéntesség élményén alapulva állandó tevékenységgé, szolgáltatássá fejlődhet.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A projekt lehetőséget ad a bevont fogyatékos és nem fogyatékos gyerekeknek, fiataloknak elsajátítani az önrendelkező életvitellel kapcsolatos ismereteket, céljaik konkrét megfogalmazását, az annak eléréséhez szükséges tevékenységeket.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pic>
        <p:nvPicPr>
          <p:cNvPr id="11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500042"/>
            <a:ext cx="900000" cy="849473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85728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4"/>
            <a:ext cx="81439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000080"/>
                </a:solidFill>
              </a:rPr>
              <a:t>Projekt  célja</a:t>
            </a: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dirty="0" smtClean="0"/>
              <a:t> 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42844" y="2786058"/>
            <a:ext cx="8286808" cy="3324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1400" b="1" dirty="0" smtClean="0">
                <a:solidFill>
                  <a:srgbClr val="000080"/>
                </a:solidFill>
              </a:rPr>
              <a:t>A fogyatékos gyerekekkel és fiatalokkal való együttlétek során mentori segítséggel kipróbálhatják magukat  a pedagógiai, gyógypedagógia iránt érdeklődő, továbbtanulás előtt álló diákok, annak érdekében, hogy megalapozott legyen pályaválasztásuk.</a:t>
            </a:r>
          </a:p>
          <a:p>
            <a:pPr algn="just">
              <a:lnSpc>
                <a:spcPct val="150000"/>
              </a:lnSpc>
            </a:pPr>
            <a:endParaRPr lang="hu-HU" sz="14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400" b="1" dirty="0" smtClean="0">
                <a:solidFill>
                  <a:srgbClr val="000080"/>
                </a:solidFill>
              </a:rPr>
              <a:t>A program során boldog, vidám nyári napokat átélve a sérült gyerekek érezhetik nincsenek egyedül a nagyvilágba.</a:t>
            </a:r>
          </a:p>
          <a:p>
            <a:pPr algn="just">
              <a:lnSpc>
                <a:spcPct val="150000"/>
              </a:lnSpc>
            </a:pPr>
            <a:endParaRPr lang="hu-HU" sz="14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400" b="1" dirty="0" smtClean="0">
                <a:solidFill>
                  <a:srgbClr val="000080"/>
                </a:solidFill>
              </a:rPr>
              <a:t>Programunk megvalósításával hozzá kívánunk járulni fogyatékos gyermeket nevelő, legtöbbször hátrányos helyzetű gyermekek és családok támogatásához.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</p:txBody>
      </p:sp>
      <p:pic>
        <p:nvPicPr>
          <p:cNvPr id="12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357166"/>
            <a:ext cx="839112" cy="792000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85728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4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b="1" i="1" dirty="0" smtClean="0">
                <a:solidFill>
                  <a:srgbClr val="000080"/>
                </a:solidFill>
              </a:rPr>
              <a:t>Projekt  célcsoportja</a:t>
            </a: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dirty="0" smtClean="0"/>
              <a:t> 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42844" y="2786058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44" y="3286124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Liget Úti Általános Iskola,Speciális Szakiskola ,Fejlesztő  Nevelés – Oktatást Végző Iskola és  Egységes Gyógypedagógiai Módszertani Intézmény</a:t>
            </a:r>
          </a:p>
          <a:p>
            <a:pPr algn="just">
              <a:lnSpc>
                <a:spcPct val="150000"/>
              </a:lnSpc>
            </a:pPr>
            <a:r>
              <a:rPr lang="hu-HU" sz="1600" b="1" dirty="0" smtClean="0">
                <a:solidFill>
                  <a:srgbClr val="000080"/>
                </a:solidFill>
              </a:rPr>
              <a:t>Értelmi sérült és vagy autista gyermekei, tanulói – 15 fő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Tiszaparti Római Katolikus Általános Iskola és Gimnázium 10 évfolyamos közösségi szolgálatot teljesítő tanulója – 10 fő</a:t>
            </a:r>
            <a:endParaRPr lang="hu-HU" sz="1600" b="1" dirty="0">
              <a:solidFill>
                <a:srgbClr val="00008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2396" y="285728"/>
            <a:ext cx="864000" cy="815494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14290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4"/>
            <a:ext cx="81439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b="1" i="1" dirty="0" smtClean="0">
                <a:solidFill>
                  <a:srgbClr val="000080"/>
                </a:solidFill>
              </a:rPr>
              <a:t>Projekt  megvalósítás helyszínei</a:t>
            </a: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dirty="0" smtClean="0"/>
              <a:t> 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42844" y="2786058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2844" y="3286124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Liget Úti Általános Iskola,Speciális Szakiskola ,Fejlesztő  Nevelés – Oktatást Végző Iskola és  Egységes Gyógypedagógiai Módszertani Intézmény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Tiszaparti Római Katolikus Általános Iskola és Gimnázium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</a:rPr>
              <a:t>Szolnok Megyei Jogú Város és környéke</a:t>
            </a:r>
            <a:endParaRPr lang="hu-HU" sz="1600" b="1" dirty="0">
              <a:solidFill>
                <a:srgbClr val="000080"/>
              </a:solidFill>
            </a:endParaRPr>
          </a:p>
        </p:txBody>
      </p:sp>
      <p:pic>
        <p:nvPicPr>
          <p:cNvPr id="13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8460432" y="0"/>
            <a:ext cx="683568" cy="5877272"/>
          </a:xfrm>
          <a:prstGeom prst="rect">
            <a:avLst/>
          </a:prstGeom>
          <a:solidFill>
            <a:srgbClr val="000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27200" y="500063"/>
            <a:ext cx="7416800" cy="1800225"/>
          </a:xfrm>
        </p:spPr>
        <p:txBody>
          <a:bodyPr>
            <a:noAutofit/>
          </a:bodyPr>
          <a:lstStyle/>
          <a:p>
            <a:r>
              <a:rPr lang="hu-HU" sz="4000" dirty="0" smtClean="0"/>
              <a:t/>
            </a:r>
            <a:br>
              <a:rPr lang="hu-HU" sz="4000" dirty="0" smtClean="0"/>
            </a:br>
            <a:endParaRPr lang="hu-HU" sz="4000" dirty="0">
              <a:solidFill>
                <a:srgbClr val="7030A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460432" y="6525344"/>
            <a:ext cx="683568" cy="332656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14" name="Picture 2" descr="C:\Users\Béla\Pictures\Program logok\MOL2015 - köszi\Iskola Log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285728"/>
            <a:ext cx="1067958" cy="1008000"/>
          </a:xfrm>
          <a:prstGeom prst="rect">
            <a:avLst/>
          </a:prstGeom>
          <a:noFill/>
        </p:spPr>
      </p:pic>
      <p:pic>
        <p:nvPicPr>
          <p:cNvPr id="17" name="Kép 1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14290"/>
            <a:ext cx="100462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églalap 17"/>
          <p:cNvSpPr/>
          <p:nvPr/>
        </p:nvSpPr>
        <p:spPr>
          <a:xfrm>
            <a:off x="1928794" y="214290"/>
            <a:ext cx="54292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 smtClean="0">
                <a:solidFill>
                  <a:srgbClr val="000080"/>
                </a:solidFill>
              </a:rPr>
              <a:t>KÖSZ! PROGRAM 2015</a:t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</a:rPr>
              <a:t/>
            </a:r>
            <a:br>
              <a:rPr lang="hu-HU" sz="2000" b="1" dirty="0" smtClean="0">
                <a:solidFill>
                  <a:srgbClr val="000080"/>
                </a:solidFill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,,Helló nyár, helló barátom!"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–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komplex nyári vakációs program sorozat </a:t>
            </a:r>
            <a:b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</a:br>
            <a:r>
              <a:rPr lang="hu-HU" sz="20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értelmi sérült és vagy autista gyerekekért</a:t>
            </a:r>
            <a:endParaRPr lang="hu-HU" sz="2000" dirty="0">
              <a:solidFill>
                <a:srgbClr val="000080"/>
              </a:solidFill>
            </a:endParaRPr>
          </a:p>
        </p:txBody>
      </p:sp>
      <p:pic>
        <p:nvPicPr>
          <p:cNvPr id="19" name="Picture 1" descr="C:\Users\Béla\Pictures\Program logok\MOL2015 - köszi\osszesitett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6143644"/>
            <a:ext cx="2605979" cy="534582"/>
          </a:xfrm>
          <a:prstGeom prst="rect">
            <a:avLst/>
          </a:prstGeom>
          <a:noFill/>
        </p:spPr>
      </p:pic>
      <p:sp>
        <p:nvSpPr>
          <p:cNvPr id="20" name="Téglalap 19"/>
          <p:cNvSpPr/>
          <p:nvPr/>
        </p:nvSpPr>
        <p:spPr>
          <a:xfrm>
            <a:off x="1928794" y="4721662"/>
            <a:ext cx="314327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endParaRPr lang="hu-HU" sz="1400" b="1" i="1" dirty="0" smtClean="0"/>
          </a:p>
          <a:p>
            <a:r>
              <a:rPr lang="hu-HU" sz="1000" b="1" i="1" dirty="0" smtClean="0"/>
              <a:t>                        </a:t>
            </a:r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endParaRPr lang="hu-HU" sz="1000" b="1" i="1" dirty="0" smtClean="0"/>
          </a:p>
          <a:p>
            <a:r>
              <a:rPr lang="hu-HU" sz="1000" b="1" i="1" dirty="0" smtClean="0">
                <a:solidFill>
                  <a:srgbClr val="000080"/>
                </a:solidFill>
              </a:rPr>
              <a:t>                                         A projekt  támogatója </a:t>
            </a:r>
            <a:endParaRPr lang="hu-HU" sz="1000" dirty="0">
              <a:solidFill>
                <a:srgbClr val="000080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214282" y="2214554"/>
            <a:ext cx="814393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i="1" dirty="0" smtClean="0">
                <a:solidFill>
                  <a:srgbClr val="000080"/>
                </a:solidFill>
              </a:rPr>
              <a:t>Projekt  megvalósítás elemei</a:t>
            </a: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endParaRPr lang="hu-HU" b="1" i="1" dirty="0" smtClean="0">
              <a:solidFill>
                <a:srgbClr val="000080"/>
              </a:solidFill>
            </a:endParaRPr>
          </a:p>
          <a:p>
            <a:r>
              <a:rPr lang="hu-HU" dirty="0" smtClean="0"/>
              <a:t> </a:t>
            </a: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  <a:p>
            <a:endParaRPr lang="hu-HU" sz="1600" b="1" i="1" dirty="0" smtClean="0">
              <a:solidFill>
                <a:srgbClr val="00008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42844" y="2786058"/>
            <a:ext cx="82868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</a:endParaRP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85720" y="2857497"/>
            <a:ext cx="8001056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„Helló barátom!" - közösségi szolgálatra felkészítő  érzékenyítő tréning sorozat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„Tanévzáró suli- buli!” – érzékenyítő tréning sérült  és nem sérült tanulók  közös együttléte során  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„Helló, barátom, helló nyár!” – nyári vakáció sérült gyerekek számára ép középiskolás segítőkkel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„Viszlát Barátom!” -  érzékenyítő tréning nap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hu-HU" sz="1600" b="1" dirty="0" smtClean="0">
                <a:solidFill>
                  <a:srgbClr val="000080"/>
                </a:solidFill>
                <a:latin typeface="Arial" pitchFamily="34" charset="0"/>
                <a:cs typeface="Arial" pitchFamily="34" charset="0"/>
              </a:rPr>
              <a:t>„KÖSZ barátom!” – projekt záró </a:t>
            </a: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hu-HU" sz="1600" b="1" dirty="0" smtClean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</a:pPr>
            <a:endParaRPr lang="hu-HU" sz="1600" b="1" dirty="0">
              <a:solidFill>
                <a:srgbClr val="00008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3" descr="C:\Users\Béla\Pictures\Program logok\MOL2015 - köszi\kosz-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142852"/>
            <a:ext cx="1512000" cy="682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uló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uló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muló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imuló">
  <a:themeElements>
    <a:clrScheme name="Esszencia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muló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1368</TotalTime>
  <Words>466</Words>
  <Application>Microsoft Office PowerPoint</Application>
  <PresentationFormat>Diavetítés a képernyőre (4:3 oldalarány)</PresentationFormat>
  <Paragraphs>217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4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Simuló</vt:lpstr>
      <vt:lpstr>1_Simuló</vt:lpstr>
      <vt:lpstr>2_Simuló</vt:lpstr>
      <vt:lpstr>3_Simuló</vt:lpstr>
      <vt:lpstr> </vt:lpstr>
      <vt:lpstr> </vt:lpstr>
      <vt:lpstr> </vt:lpstr>
      <vt:lpstr> </vt:lpstr>
      <vt:lpstr> </vt:lpstr>
      <vt:lpstr> </vt:lpstr>
      <vt:lpstr> </vt:lpstr>
    </vt:vector>
  </TitlesOfParts>
  <Company>OGP WebStudio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Oktatáskutató és Fejlesztő Intézet</dc:title>
  <dc:creator>Gödöny Péter</dc:creator>
  <cp:lastModifiedBy>Barbara</cp:lastModifiedBy>
  <cp:revision>124</cp:revision>
  <dcterms:created xsi:type="dcterms:W3CDTF">2014-03-23T19:00:18Z</dcterms:created>
  <dcterms:modified xsi:type="dcterms:W3CDTF">2016-05-29T20:28:16Z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TC010184379990</vt:lpwstr>
  </property>
</Properties>
</file>