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4867-9D05-41FA-A01C-F71AB20CEFA2}" type="datetimeFigureOut">
              <a:rPr lang="hu-HU" smtClean="0"/>
              <a:t>2013.04.25.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E990-3854-43B6-B0AB-70375D3C36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1126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4867-9D05-41FA-A01C-F71AB20CEFA2}" type="datetimeFigureOut">
              <a:rPr lang="hu-HU" smtClean="0"/>
              <a:t>2013.04.25.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E990-3854-43B6-B0AB-70375D3C36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9425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4867-9D05-41FA-A01C-F71AB20CEFA2}" type="datetimeFigureOut">
              <a:rPr lang="hu-HU" smtClean="0"/>
              <a:t>2013.04.25.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E990-3854-43B6-B0AB-70375D3C36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2955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4867-9D05-41FA-A01C-F71AB20CEFA2}" type="datetimeFigureOut">
              <a:rPr lang="hu-HU" smtClean="0"/>
              <a:t>2013.04.25.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E990-3854-43B6-B0AB-70375D3C36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6425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4867-9D05-41FA-A01C-F71AB20CEFA2}" type="datetimeFigureOut">
              <a:rPr lang="hu-HU" smtClean="0"/>
              <a:t>2013.04.25.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E990-3854-43B6-B0AB-70375D3C36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2749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4867-9D05-41FA-A01C-F71AB20CEFA2}" type="datetimeFigureOut">
              <a:rPr lang="hu-HU" smtClean="0"/>
              <a:t>2013.04.25.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E990-3854-43B6-B0AB-70375D3C36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9807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4867-9D05-41FA-A01C-F71AB20CEFA2}" type="datetimeFigureOut">
              <a:rPr lang="hu-HU" smtClean="0"/>
              <a:t>2013.04.25.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E990-3854-43B6-B0AB-70375D3C36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10315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4867-9D05-41FA-A01C-F71AB20CEFA2}" type="datetimeFigureOut">
              <a:rPr lang="hu-HU" smtClean="0"/>
              <a:t>2013.04.25.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E990-3854-43B6-B0AB-70375D3C36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6691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4867-9D05-41FA-A01C-F71AB20CEFA2}" type="datetimeFigureOut">
              <a:rPr lang="hu-HU" smtClean="0"/>
              <a:t>2013.04.25.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E990-3854-43B6-B0AB-70375D3C36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5271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4867-9D05-41FA-A01C-F71AB20CEFA2}" type="datetimeFigureOut">
              <a:rPr lang="hu-HU" smtClean="0"/>
              <a:t>2013.04.25.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E990-3854-43B6-B0AB-70375D3C36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6074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74867-9D05-41FA-A01C-F71AB20CEFA2}" type="datetimeFigureOut">
              <a:rPr lang="hu-HU" smtClean="0"/>
              <a:t>2013.04.25.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4E990-3854-43B6-B0AB-70375D3C36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66874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74867-9D05-41FA-A01C-F71AB20CEFA2}" type="datetimeFigureOut">
              <a:rPr lang="hu-HU" smtClean="0"/>
              <a:t>2013.04.25.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4E990-3854-43B6-B0AB-70375D3C36D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40130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dualizmus gazdasága és társadalma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Vázlat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622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Régi: nagybirtokos arisztokrácia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középbirtokos réteg (dzsentri, „úri közép-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osztály)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parasztság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Új: nagypolgárság (bankok, </a:t>
            </a:r>
            <a:r>
              <a:rPr lang="hu-HU" dirty="0" err="1" smtClean="0"/>
              <a:t>gyártulajd</a:t>
            </a:r>
            <a:r>
              <a:rPr lang="hu-HU" dirty="0" smtClean="0"/>
              <a:t>.)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kispolgárság (kisüzemek, kiskereskedők,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értelmiség)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munkásság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571553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ualizmus kori tá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04664"/>
            <a:ext cx="7128792" cy="5760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1617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Nemzetiségi kérdés:</a:t>
            </a:r>
          </a:p>
          <a:p>
            <a:pPr marL="0" indent="0">
              <a:buNone/>
            </a:pPr>
            <a:r>
              <a:rPr lang="hu-HU" dirty="0" smtClean="0"/>
              <a:t>XVIII. Sz. – bevándorlás, betelepítés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soknemzetiségű állam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a magyarság számaránya csökken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(41-43%)</a:t>
            </a:r>
          </a:p>
          <a:p>
            <a:pPr marL="0" indent="0">
              <a:buNone/>
            </a:pPr>
            <a:r>
              <a:rPr lang="hu-HU" dirty="0" smtClean="0"/>
              <a:t>XIX. Sz. – nacionalizmus hatása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nemzeti ébredés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tört. </a:t>
            </a:r>
            <a:r>
              <a:rPr lang="hu-HU" dirty="0"/>
              <a:t>m</a:t>
            </a:r>
            <a:r>
              <a:rPr lang="hu-HU" dirty="0" smtClean="0"/>
              <a:t>últ kutatása, jogok követelése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reformkori válasz: egy politikai nemzet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        jogkiterjesztés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62980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Szabadságharc: nemzetiségek a magyarok ellen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bécsi ígéretek számukra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(autonómia, kollektív jogok)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Szabadságharc után: nem teljesülnek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csalódás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1867. </a:t>
            </a:r>
            <a:r>
              <a:rPr lang="hu-HU" dirty="0"/>
              <a:t>k</a:t>
            </a:r>
            <a:r>
              <a:rPr lang="hu-HU" dirty="0" smtClean="0"/>
              <a:t>iegyezés – rendezési kísérlet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1868. – horvát kiegyezés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nemzetiségi törvény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28326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Mindkettő jellemzője: egy politikai nemzet elv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Horvát kiegyezés: autonómia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horvát hivatalos nyelv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saját vezető (bán)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országgyűlés</a:t>
            </a:r>
          </a:p>
          <a:p>
            <a:pPr marL="0" indent="0">
              <a:buNone/>
            </a:pPr>
            <a:r>
              <a:rPr lang="hu-HU" dirty="0" smtClean="0"/>
              <a:t>Nemzetiségi törvény: nyelvhasználati jogok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kulturális jogok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egyesületek</a:t>
            </a:r>
          </a:p>
          <a:p>
            <a:pPr marL="0" indent="0">
              <a:buNone/>
            </a:pPr>
            <a:r>
              <a:rPr lang="hu-HU" dirty="0" smtClean="0"/>
              <a:t> autonómia, kollektív jogok nincsenek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4992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A dualizmus alatt változnak a nemzetiségi arányok is</a:t>
            </a:r>
          </a:p>
          <a:p>
            <a:pPr marL="0" indent="0">
              <a:buNone/>
            </a:pPr>
            <a:r>
              <a:rPr lang="hu-HU" dirty="0" smtClean="0"/>
              <a:t>Magyar népesség aránya nő (54%)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Okai: - természetes szaporulat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- kivándorlás a nemzetiségek körében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- asszimiláció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78658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Nemzetiségi arány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064896" cy="5544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6547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_kivandorl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6672"/>
            <a:ext cx="7344816" cy="5904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637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1. Történelmi háttér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1867 – kiegyezés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alapja: Pragmatica </a:t>
            </a:r>
            <a:r>
              <a:rPr lang="hu-HU" dirty="0" err="1" smtClean="0"/>
              <a:t>Sanctio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dualista (kétközpontú) állam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közös uralkodó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közös ügyek (hadügy, külügy, pénzügy)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közös minisztériumok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(ellenőrzésük: delegációk)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0446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Gazdasági kiegyezés is kíséri:</a:t>
            </a:r>
          </a:p>
          <a:p>
            <a:pPr>
              <a:buFontTx/>
              <a:buChar char="-"/>
            </a:pPr>
            <a:r>
              <a:rPr lang="hu-HU" dirty="0" smtClean="0"/>
              <a:t>10 évre szól, megújítandó</a:t>
            </a:r>
          </a:p>
          <a:p>
            <a:pPr>
              <a:buFontTx/>
              <a:buChar char="-"/>
            </a:pPr>
            <a:r>
              <a:rPr lang="hu-HU" dirty="0"/>
              <a:t>v</a:t>
            </a:r>
            <a:r>
              <a:rPr lang="hu-HU" dirty="0" smtClean="0"/>
              <a:t>ám- és kereskedelmi szerződés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(közös vámterület, a kettős vámhatár -)</a:t>
            </a:r>
          </a:p>
          <a:p>
            <a:pPr>
              <a:buFontTx/>
              <a:buChar char="-"/>
            </a:pPr>
            <a:r>
              <a:rPr lang="hu-HU" dirty="0"/>
              <a:t>k</a:t>
            </a:r>
            <a:r>
              <a:rPr lang="hu-HU" dirty="0" smtClean="0"/>
              <a:t>özös valuta (forint, majd aranykorona)</a:t>
            </a:r>
          </a:p>
          <a:p>
            <a:pPr>
              <a:buFontTx/>
              <a:buChar char="-"/>
            </a:pPr>
            <a:r>
              <a:rPr lang="hu-HU" dirty="0"/>
              <a:t>k</a:t>
            </a:r>
            <a:r>
              <a:rPr lang="hu-HU" dirty="0" smtClean="0"/>
              <a:t>özös súly- és mértékrendszer</a:t>
            </a:r>
          </a:p>
          <a:p>
            <a:pPr>
              <a:buFontTx/>
              <a:buChar char="-"/>
            </a:pPr>
            <a:r>
              <a:rPr lang="hu-HU" dirty="0"/>
              <a:t>e</a:t>
            </a:r>
            <a:r>
              <a:rPr lang="hu-HU" dirty="0" smtClean="0"/>
              <a:t>gységes adórendszer</a:t>
            </a:r>
          </a:p>
          <a:p>
            <a:pPr>
              <a:buFontTx/>
              <a:buChar char="-"/>
            </a:pPr>
            <a:r>
              <a:rPr lang="hu-HU" dirty="0"/>
              <a:t>k</a:t>
            </a:r>
            <a:r>
              <a:rPr lang="hu-HU" dirty="0" smtClean="0"/>
              <a:t>özös ügyek költségeinek megosztása</a:t>
            </a:r>
          </a:p>
          <a:p>
            <a:pPr>
              <a:buFontTx/>
              <a:buChar char="-"/>
            </a:pPr>
            <a:endParaRPr lang="hu-HU" dirty="0" smtClean="0"/>
          </a:p>
          <a:p>
            <a:pPr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0934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Stabil politikai és gazdasági rendszer </a:t>
            </a:r>
          </a:p>
          <a:p>
            <a:pPr marL="0" indent="0">
              <a:buNone/>
            </a:pPr>
            <a:r>
              <a:rPr lang="hu-HU" dirty="0" smtClean="0"/>
              <a:t>Gazdasági virágzást eredményez </a:t>
            </a:r>
            <a:r>
              <a:rPr lang="hu-HU" dirty="0" err="1" smtClean="0"/>
              <a:t>Magyaro.-on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Alapja még: </a:t>
            </a:r>
          </a:p>
          <a:p>
            <a:pPr>
              <a:buFontTx/>
              <a:buChar char="-"/>
            </a:pPr>
            <a:r>
              <a:rPr lang="hu-HU" dirty="0" smtClean="0"/>
              <a:t>egységes és nagy belső piac</a:t>
            </a:r>
          </a:p>
          <a:p>
            <a:pPr>
              <a:buFontTx/>
              <a:buChar char="-"/>
            </a:pPr>
            <a:r>
              <a:rPr lang="hu-HU" dirty="0"/>
              <a:t>k</a:t>
            </a:r>
            <a:r>
              <a:rPr lang="hu-HU" dirty="0" smtClean="0"/>
              <a:t>özös vámhatár – védettség</a:t>
            </a:r>
          </a:p>
          <a:p>
            <a:pPr>
              <a:buFontTx/>
              <a:buChar char="-"/>
            </a:pPr>
            <a:r>
              <a:rPr lang="hu-HU" dirty="0" smtClean="0"/>
              <a:t> ipari forradalmak kibontakozása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(megkésve, két szakasza egyszerre)</a:t>
            </a:r>
          </a:p>
          <a:p>
            <a:pPr>
              <a:buFontTx/>
              <a:buChar char="-"/>
            </a:pPr>
            <a:r>
              <a:rPr lang="hu-HU" dirty="0"/>
              <a:t>s</a:t>
            </a:r>
            <a:r>
              <a:rPr lang="hu-HU" dirty="0" smtClean="0"/>
              <a:t>zabad tőkeáramlás, külföldi befektetések</a:t>
            </a:r>
          </a:p>
          <a:p>
            <a:pPr>
              <a:buFontTx/>
              <a:buChar char="-"/>
            </a:pPr>
            <a:r>
              <a:rPr lang="hu-HU" dirty="0"/>
              <a:t>t</a:t>
            </a:r>
            <a:r>
              <a:rPr lang="hu-HU" dirty="0" smtClean="0"/>
              <a:t>udatos, a vállalkozásokat támogató állami </a:t>
            </a:r>
            <a:r>
              <a:rPr lang="hu-HU" dirty="0" err="1" smtClean="0"/>
              <a:t>gazd.politika</a:t>
            </a:r>
            <a:endParaRPr lang="hu-HU" dirty="0" smtClean="0"/>
          </a:p>
          <a:p>
            <a:pPr>
              <a:buFontTx/>
              <a:buChar char="-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6823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264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 smtClean="0"/>
              <a:t>A fejlődés területei:</a:t>
            </a:r>
          </a:p>
          <a:p>
            <a:pPr>
              <a:buFontTx/>
              <a:buChar char="-"/>
            </a:pPr>
            <a:r>
              <a:rPr lang="hu-HU" dirty="0" smtClean="0"/>
              <a:t>bankhálózat, hitelintézetek kiépülése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tőkét teremt a vállalkozásokhoz</a:t>
            </a:r>
          </a:p>
          <a:p>
            <a:pPr>
              <a:buFontTx/>
              <a:buChar char="-"/>
            </a:pPr>
            <a:r>
              <a:rPr lang="hu-HU" dirty="0" smtClean="0"/>
              <a:t>infrastruktúra fejlesztése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</a:t>
            </a:r>
            <a:r>
              <a:rPr lang="hu-HU" dirty="0" err="1" smtClean="0"/>
              <a:t>folyamszab</a:t>
            </a:r>
            <a:r>
              <a:rPr lang="hu-HU" dirty="0" smtClean="0"/>
              <a:t>., vasútépítés, városépítészet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    gyorsítja a gazdaság vérkeringését (szállítás)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munkaalkalmat teremt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ösztönzi más ágazatok fejlődését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(pl. </a:t>
            </a:r>
            <a:r>
              <a:rPr lang="hu-HU" dirty="0" err="1" smtClean="0"/>
              <a:t>mezőgazd</a:t>
            </a:r>
            <a:r>
              <a:rPr lang="hu-HU" dirty="0" smtClean="0"/>
              <a:t>. – vízmentes területek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nehézipar – </a:t>
            </a:r>
            <a:r>
              <a:rPr lang="hu-HU" dirty="0" err="1" smtClean="0"/>
              <a:t>vasútép</a:t>
            </a:r>
            <a:r>
              <a:rPr lang="hu-HU" dirty="0" smtClean="0"/>
              <a:t>. ösztönzi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</a:t>
            </a:r>
            <a:r>
              <a:rPr lang="hu-HU" dirty="0" err="1" smtClean="0"/>
              <a:t>szénbány</a:t>
            </a:r>
            <a:r>
              <a:rPr lang="hu-HU" dirty="0" smtClean="0"/>
              <a:t>., </a:t>
            </a:r>
            <a:r>
              <a:rPr lang="hu-HU" dirty="0" err="1" smtClean="0"/>
              <a:t>vasfeldolg</a:t>
            </a:r>
            <a:r>
              <a:rPr lang="hu-HU" dirty="0" smtClean="0"/>
              <a:t>.)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84248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Példák: Baross Gábor – „vasminiszter”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       MÁV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Budapest fővárossá válása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(1896 – millenniumi építkezések)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</a:t>
            </a:r>
            <a:r>
              <a:rPr lang="hu-HU" dirty="0" err="1" smtClean="0"/>
              <a:t>metroépítés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70585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Mezőgazdaság: korszerű eljárások, eszközök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vetésforgó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gépesítés (gőzgépek)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istállózó állattartás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új fajták meghonosítása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szőlőművelés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52825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dirty="0" smtClean="0"/>
              <a:t>Ipar: mezőgazdaságra épülő élelmiszeripar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vezető ágai: malomipar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cukorgyártás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húsfeldolgozás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r>
              <a:rPr lang="hu-HU" dirty="0" smtClean="0"/>
              <a:t>          nehézipar – a vasútépítés ösztönzi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</a:t>
            </a:r>
            <a:r>
              <a:rPr lang="hu-HU" dirty="0" err="1" smtClean="0"/>
              <a:t>villamosipar</a:t>
            </a:r>
            <a:r>
              <a:rPr lang="hu-HU" dirty="0" smtClean="0"/>
              <a:t> – izzógyártás, 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           villanymozdony</a:t>
            </a:r>
          </a:p>
          <a:p>
            <a:pPr marL="0" indent="0">
              <a:buNone/>
            </a:pPr>
            <a:r>
              <a:rPr lang="hu-HU" dirty="0" smtClean="0"/>
              <a:t>1870-es évek: </a:t>
            </a:r>
            <a:r>
              <a:rPr lang="hu-HU" dirty="0" err="1" smtClean="0"/>
              <a:t>gründolási</a:t>
            </a:r>
            <a:r>
              <a:rPr lang="hu-HU" dirty="0" smtClean="0"/>
              <a:t> láz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   számos új ipari létesítmény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27386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hu-HU" dirty="0" smtClean="0"/>
              <a:t>Eredménye: gazdasági átalakulás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          agrár országból agrár-ipari ország</a:t>
            </a:r>
          </a:p>
          <a:p>
            <a:pPr marL="0" indent="0">
              <a:buNone/>
            </a:pPr>
            <a:endParaRPr lang="hu-HU" dirty="0"/>
          </a:p>
          <a:p>
            <a:pPr marL="0" indent="0" algn="ctr">
              <a:buNone/>
            </a:pPr>
            <a:r>
              <a:rPr lang="hu-HU" b="1" dirty="0" smtClean="0"/>
              <a:t>Társadalom</a:t>
            </a:r>
          </a:p>
          <a:p>
            <a:pPr marL="0" indent="0" algn="ctr">
              <a:buNone/>
            </a:pPr>
            <a:endParaRPr lang="hu-HU" b="1" dirty="0" smtClean="0"/>
          </a:p>
          <a:p>
            <a:pPr marL="0" indent="0">
              <a:buNone/>
            </a:pPr>
            <a:r>
              <a:rPr lang="hu-HU" dirty="0" smtClean="0"/>
              <a:t>Torlódott társadalom:</a:t>
            </a:r>
          </a:p>
          <a:p>
            <a:pPr marL="0" indent="0">
              <a:buNone/>
            </a:pPr>
            <a:r>
              <a:rPr lang="hu-HU" dirty="0" smtClean="0"/>
              <a:t>Régi, feudális rétegek</a:t>
            </a:r>
          </a:p>
          <a:p>
            <a:pPr marL="0" indent="0">
              <a:buNone/>
            </a:pPr>
            <a:r>
              <a:rPr lang="hu-HU" dirty="0" smtClean="0"/>
              <a:t>Új, a gazdasági </a:t>
            </a:r>
            <a:r>
              <a:rPr lang="hu-HU" dirty="0" err="1" smtClean="0"/>
              <a:t>fejl</a:t>
            </a:r>
            <a:r>
              <a:rPr lang="hu-HU" dirty="0" smtClean="0"/>
              <a:t>. </a:t>
            </a:r>
            <a:r>
              <a:rPr lang="hu-HU" dirty="0"/>
              <a:t>h</a:t>
            </a:r>
            <a:r>
              <a:rPr lang="hu-HU" dirty="0" smtClean="0"/>
              <a:t>atására kialakuló rétegek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4737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496</Words>
  <Application>Microsoft Office PowerPoint</Application>
  <PresentationFormat>Diavetítés a képernyőre (4:3 oldalarány)</PresentationFormat>
  <Paragraphs>118</Paragraphs>
  <Slides>17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17</vt:i4>
      </vt:variant>
    </vt:vector>
  </HeadingPairs>
  <TitlesOfParts>
    <vt:vector size="18" baseType="lpstr">
      <vt:lpstr>Office-téma</vt:lpstr>
      <vt:lpstr>A dualizmus gazdasága és társadalma</vt:lpstr>
      <vt:lpstr>1. Történelmi háttér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dualizmus gazdasága és társadalma</dc:title>
  <dc:creator>Zsolt</dc:creator>
  <cp:lastModifiedBy>Zsolt</cp:lastModifiedBy>
  <cp:revision>7</cp:revision>
  <dcterms:created xsi:type="dcterms:W3CDTF">2013-04-25T16:35:39Z</dcterms:created>
  <dcterms:modified xsi:type="dcterms:W3CDTF">2013-04-25T17:52:11Z</dcterms:modified>
</cp:coreProperties>
</file>